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Abstraction Interfaces Inheritance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DA58-8724-3E48-91DE-0173B54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 What is the result of compiling and executing of next code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008BC-B1B8-9140-B51A-E40992D9205E}"/>
              </a:ext>
            </a:extLst>
          </p:cNvPr>
          <p:cNvSpPr txBox="1"/>
          <p:nvPr/>
        </p:nvSpPr>
        <p:spPr>
          <a:xfrm>
            <a:off x="5702300" y="1384300"/>
            <a:ext cx="5981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private static void add(double d1, double d2)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("double version: " + (d1 + d2));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private static void add(Double d1, Double d2)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("Double version: " + (d1 + d2));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add(10.0, null);</a:t>
            </a:r>
          </a:p>
          <a:p>
            <a:r>
              <a:rPr lang="en-GB" b="1" dirty="0"/>
              <a:t>     }</a:t>
            </a:r>
          </a:p>
          <a:p>
            <a:r>
              <a:rPr lang="en-GB" b="1" dirty="0"/>
              <a:t>}</a:t>
            </a:r>
          </a:p>
          <a:p>
            <a:r>
              <a:rPr lang="en-GB" dirty="0"/>
              <a:t>​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B3A5A-F54F-CC46-B1BF-67F0DE387C17}"/>
              </a:ext>
            </a:extLst>
          </p:cNvPr>
          <p:cNvSpPr txBox="1"/>
          <p:nvPr/>
        </p:nvSpPr>
        <p:spPr>
          <a:xfrm>
            <a:off x="482600" y="1130300"/>
            <a:ext cx="533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​a) Double version: 10.0</a:t>
            </a:r>
          </a:p>
          <a:p>
            <a:endParaRPr lang="en-GB" dirty="0"/>
          </a:p>
          <a:p>
            <a:r>
              <a:rPr lang="en-GB" dirty="0"/>
              <a:t>b)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double version: 10.0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An exception is thrown at runtime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 What will be the result of compilating and executing the code?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68B06-8774-AD43-BF32-6CDC499BA41F}"/>
              </a:ext>
            </a:extLst>
          </p:cNvPr>
          <p:cNvSpPr txBox="1"/>
          <p:nvPr/>
        </p:nvSpPr>
        <p:spPr>
          <a:xfrm>
            <a:off x="6972300" y="838200"/>
            <a:ext cx="43815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package </a:t>
            </a:r>
            <a:r>
              <a:rPr lang="en-GB" sz="1400" b="1" dirty="0" err="1"/>
              <a:t>bg.newhorizons</a:t>
            </a:r>
            <a:r>
              <a:rPr lang="en-GB" sz="1400" b="1" dirty="0"/>
              <a:t>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A {</a:t>
            </a:r>
          </a:p>
          <a:p>
            <a:r>
              <a:rPr lang="en-GB" sz="1400" b="1" dirty="0"/>
              <a:t>    public void print()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System.out.println</a:t>
            </a:r>
            <a:r>
              <a:rPr lang="en-GB" sz="1400" b="1" dirty="0"/>
              <a:t>("A");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  <a:br>
              <a:rPr lang="en-GB" sz="1400" b="1" dirty="0"/>
            </a:br>
            <a:endParaRPr lang="en-GB" sz="1400" b="1" dirty="0"/>
          </a:p>
          <a:p>
            <a:r>
              <a:rPr lang="en-GB" sz="1400" b="1" dirty="0"/>
              <a:t>package </a:t>
            </a:r>
            <a:r>
              <a:rPr lang="en-GB" sz="1400" b="1" dirty="0" err="1"/>
              <a:t>bg.newhorizons</a:t>
            </a:r>
            <a:r>
              <a:rPr lang="en-GB" sz="1400" b="1" dirty="0"/>
              <a:t>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B extends A {</a:t>
            </a:r>
          </a:p>
          <a:p>
            <a:r>
              <a:rPr lang="en-GB" sz="1400" b="1" dirty="0"/>
              <a:t>     public void print()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System.out.println</a:t>
            </a:r>
            <a:r>
              <a:rPr lang="en-GB" sz="1400" b="1" dirty="0"/>
              <a:t>("B");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  <a:p>
            <a:br>
              <a:rPr lang="en-GB" sz="1400" b="1" dirty="0"/>
            </a:br>
            <a:r>
              <a:rPr lang="en-GB" sz="1400" b="1" dirty="0"/>
              <a:t>package </a:t>
            </a:r>
            <a:r>
              <a:rPr lang="en-GB" sz="1400" b="1" dirty="0" err="1"/>
              <a:t>bg.newhorizons.test</a:t>
            </a:r>
            <a:r>
              <a:rPr lang="en-GB" sz="1400" b="1" dirty="0"/>
              <a:t>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import package </a:t>
            </a:r>
            <a:r>
              <a:rPr lang="en-GB" sz="1400" b="1" dirty="0" err="1"/>
              <a:t>bg.newhorizons</a:t>
            </a:r>
            <a:r>
              <a:rPr lang="en-GB" sz="1400" b="1" dirty="0"/>
              <a:t>.*;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Test {</a:t>
            </a:r>
          </a:p>
          <a:p>
            <a:r>
              <a:rPr lang="en-GB" sz="1400" b="1" dirty="0"/>
              <a:t>    public static void main(String[] </a:t>
            </a:r>
            <a:r>
              <a:rPr lang="en-GB" sz="1400" b="1" dirty="0" err="1"/>
              <a:t>args</a:t>
            </a:r>
            <a:r>
              <a:rPr lang="en-GB" sz="1400" b="1" dirty="0"/>
              <a:t>) {</a:t>
            </a:r>
          </a:p>
          <a:p>
            <a:r>
              <a:rPr lang="en-GB" sz="1400" b="1" dirty="0"/>
              <a:t>        A obj1 = new A();</a:t>
            </a:r>
          </a:p>
          <a:p>
            <a:r>
              <a:rPr lang="en-GB" sz="1400" b="1" dirty="0"/>
              <a:t>        B obj2 = (B)obj1;</a:t>
            </a:r>
          </a:p>
          <a:p>
            <a:r>
              <a:rPr lang="en-GB" sz="1400" b="1" dirty="0"/>
              <a:t>        obj2.print();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6B578-D8C5-F346-AC82-16BAB00E6247}"/>
              </a:ext>
            </a:extLst>
          </p:cNvPr>
          <p:cNvSpPr txBox="1"/>
          <p:nvPr/>
        </p:nvSpPr>
        <p:spPr>
          <a:xfrm>
            <a:off x="723900" y="1371600"/>
            <a:ext cx="492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B </a:t>
            </a:r>
          </a:p>
          <a:p>
            <a:r>
              <a:rPr lang="en-US" dirty="0"/>
              <a:t>b) Compilation error</a:t>
            </a:r>
          </a:p>
          <a:p>
            <a:r>
              <a:rPr lang="en-US" dirty="0"/>
              <a:t>c) </a:t>
            </a:r>
            <a:r>
              <a:rPr lang="en-US" dirty="0" err="1"/>
              <a:t>ClassCastException</a:t>
            </a:r>
            <a:r>
              <a:rPr lang="en-US" dirty="0"/>
              <a:t> at runtime</a:t>
            </a:r>
          </a:p>
          <a:p>
            <a:r>
              <a:rPr lang="en-US" dirty="0"/>
              <a:t>d) A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5575A-741D-9D42-B464-46A1B7AB4595}"/>
              </a:ext>
            </a:extLst>
          </p:cNvPr>
          <p:cNvSpPr txBox="1"/>
          <p:nvPr/>
        </p:nvSpPr>
        <p:spPr>
          <a:xfrm>
            <a:off x="584200" y="467360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336D-3E0F-3946-B1EF-8F7727BE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 </a:t>
            </a:r>
            <a:r>
              <a:rPr lang="en-GB" dirty="0"/>
              <a:t>Which of these access modifiers can be used for a top level interface?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8CF4-234D-8D4C-A686-2057E95CB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private</a:t>
            </a:r>
          </a:p>
          <a:p>
            <a:r>
              <a:rPr lang="en-US" dirty="0"/>
              <a:t>b) All of the other options</a:t>
            </a:r>
          </a:p>
          <a:p>
            <a:r>
              <a:rPr lang="en-US" dirty="0"/>
              <a:t>c) public</a:t>
            </a:r>
          </a:p>
          <a:p>
            <a:r>
              <a:rPr lang="en-US" dirty="0"/>
              <a:t>d) protected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62EAA-5155-6547-BCB1-027479088B2D}"/>
              </a:ext>
            </a:extLst>
          </p:cNvPr>
          <p:cNvSpPr txBox="1"/>
          <p:nvPr/>
        </p:nvSpPr>
        <p:spPr>
          <a:xfrm>
            <a:off x="1397000" y="431800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30862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ECD7-8CC9-2B4A-BBE8-AB7E1B52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8E3FD-E6E5-894C-A139-307709D13C07}"/>
              </a:ext>
            </a:extLst>
          </p:cNvPr>
          <p:cNvSpPr txBox="1"/>
          <p:nvPr/>
        </p:nvSpPr>
        <p:spPr>
          <a:xfrm>
            <a:off x="7391400" y="1714500"/>
            <a:ext cx="434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interface Printable {</a:t>
            </a:r>
          </a:p>
          <a:p>
            <a:r>
              <a:rPr lang="en-GB" b="1" dirty="0"/>
              <a:t>     public void </a:t>
            </a:r>
            <a:r>
              <a:rPr lang="en-GB" b="1" dirty="0" err="1"/>
              <a:t>setMargin</a:t>
            </a:r>
            <a:r>
              <a:rPr lang="en-GB" b="1" dirty="0"/>
              <a:t>();</a:t>
            </a:r>
          </a:p>
          <a:p>
            <a:r>
              <a:rPr lang="en-GB" b="1" dirty="0"/>
              <a:t>     public void </a:t>
            </a:r>
            <a:r>
              <a:rPr lang="en-GB" b="1" dirty="0" err="1"/>
              <a:t>setOrientation</a:t>
            </a:r>
            <a:r>
              <a:rPr lang="en-GB" b="1" dirty="0"/>
              <a:t>();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abstract class Paper implements Printable { //Line 7</a:t>
            </a:r>
          </a:p>
          <a:p>
            <a:r>
              <a:rPr lang="en-GB" b="1" dirty="0"/>
              <a:t>    public void </a:t>
            </a:r>
            <a:r>
              <a:rPr lang="en-GB" b="1" dirty="0" err="1"/>
              <a:t>setMargin</a:t>
            </a:r>
            <a:r>
              <a:rPr lang="en-GB" b="1" dirty="0"/>
              <a:t>() {}</a:t>
            </a:r>
          </a:p>
          <a:p>
            <a:r>
              <a:rPr lang="en-GB" b="1" dirty="0"/>
              <a:t>     //Line 9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class </a:t>
            </a:r>
            <a:r>
              <a:rPr lang="en-GB" b="1" dirty="0" err="1"/>
              <a:t>NewsPaper</a:t>
            </a:r>
            <a:r>
              <a:rPr lang="en-GB" b="1" dirty="0"/>
              <a:t> extends Paper { //Line 12</a:t>
            </a:r>
          </a:p>
          <a:p>
            <a:r>
              <a:rPr lang="en-GB" b="1" dirty="0"/>
              <a:t>    public void </a:t>
            </a:r>
            <a:r>
              <a:rPr lang="en-GB" b="1" dirty="0" err="1"/>
              <a:t>setMargin</a:t>
            </a:r>
            <a:r>
              <a:rPr lang="en-GB" b="1" dirty="0"/>
              <a:t>() {}</a:t>
            </a:r>
          </a:p>
          <a:p>
            <a:r>
              <a:rPr lang="en-GB" b="1" dirty="0"/>
              <a:t>    //Line 14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39C29-38BB-884A-9C0A-C38AA07E2728}"/>
              </a:ext>
            </a:extLst>
          </p:cNvPr>
          <p:cNvSpPr txBox="1"/>
          <p:nvPr/>
        </p:nvSpPr>
        <p:spPr>
          <a:xfrm>
            <a:off x="749300" y="1346200"/>
            <a:ext cx="6438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This code is currently giving compilation error. Which 2 modifications, done independently, enable the code to compile?</a:t>
            </a:r>
          </a:p>
          <a:p>
            <a:endParaRPr lang="en-GB" dirty="0"/>
          </a:p>
          <a:p>
            <a:r>
              <a:rPr lang="en-GB" dirty="0"/>
              <a:t>a) Inset at line 14 </a:t>
            </a:r>
            <a:r>
              <a:rPr lang="en-GB" b="1" dirty="0"/>
              <a:t>public void </a:t>
            </a:r>
            <a:r>
              <a:rPr lang="en-GB" b="1" dirty="0" err="1"/>
              <a:t>setOrientation</a:t>
            </a:r>
            <a:r>
              <a:rPr lang="en-GB" b="1" dirty="0"/>
              <a:t>() {}</a:t>
            </a:r>
          </a:p>
          <a:p>
            <a:r>
              <a:rPr lang="en-GB" dirty="0"/>
              <a:t>b) Replace the code at line 7 with </a:t>
            </a:r>
            <a:r>
              <a:rPr lang="en-GB" b="1" dirty="0"/>
              <a:t>class Paper implements Printable</a:t>
            </a:r>
          </a:p>
          <a:p>
            <a:r>
              <a:rPr lang="en-GB" b="1" dirty="0"/>
              <a:t>c</a:t>
            </a:r>
            <a:r>
              <a:rPr lang="en-GB" dirty="0"/>
              <a:t>) Replace the code at line 12 with </a:t>
            </a:r>
            <a:r>
              <a:rPr lang="en-GB" b="1" dirty="0"/>
              <a:t>abstract class </a:t>
            </a:r>
            <a:r>
              <a:rPr lang="en-GB" b="1" dirty="0" err="1"/>
              <a:t>NewsPaper</a:t>
            </a:r>
            <a:r>
              <a:rPr lang="en-GB" b="1" dirty="0"/>
              <a:t> extends Paper</a:t>
            </a:r>
          </a:p>
          <a:p>
            <a:r>
              <a:rPr lang="en-GB" dirty="0"/>
              <a:t>d) Insert at line 9 </a:t>
            </a:r>
            <a:r>
              <a:rPr lang="en-GB" b="1" dirty="0"/>
              <a:t>public abstract void </a:t>
            </a:r>
            <a:r>
              <a:rPr lang="en-GB" b="1" dirty="0" err="1"/>
              <a:t>setOrientation</a:t>
            </a:r>
            <a:r>
              <a:rPr lang="en-GB" b="1" dirty="0"/>
              <a:t>();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651F4-6665-F247-A579-5C3FB839F1AD}"/>
              </a:ext>
            </a:extLst>
          </p:cNvPr>
          <p:cNvSpPr txBox="1"/>
          <p:nvPr/>
        </p:nvSpPr>
        <p:spPr>
          <a:xfrm>
            <a:off x="863600" y="5054600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 and c)</a:t>
            </a:r>
          </a:p>
        </p:txBody>
      </p:sp>
    </p:spTree>
    <p:extLst>
      <p:ext uri="{BB962C8B-B14F-4D97-AF65-F5344CB8AC3E}">
        <p14:creationId xmlns:p14="http://schemas.microsoft.com/office/powerpoint/2010/main" val="199992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B1B10-2B53-4F47-905E-CA519CC9B88C}"/>
              </a:ext>
            </a:extLst>
          </p:cNvPr>
          <p:cNvSpPr txBox="1"/>
          <p:nvPr/>
        </p:nvSpPr>
        <p:spPr>
          <a:xfrm>
            <a:off x="6934200" y="0"/>
            <a:ext cx="6172200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 </a:t>
            </a:r>
            <a:r>
              <a:rPr lang="en-GB" sz="1400" b="1" dirty="0"/>
              <a:t>abstract class Animal {</a:t>
            </a:r>
          </a:p>
          <a:p>
            <a:r>
              <a:rPr lang="en-GB" sz="1400" b="1" dirty="0"/>
              <a:t>    private String name;</a:t>
            </a:r>
          </a:p>
          <a:p>
            <a:r>
              <a:rPr lang="en-GB" sz="1400" b="1" dirty="0"/>
              <a:t>    Animal(String name)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this.name</a:t>
            </a:r>
            <a:r>
              <a:rPr lang="en-GB" sz="1400" b="1" dirty="0"/>
              <a:t> = name;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    public String </a:t>
            </a:r>
            <a:r>
              <a:rPr lang="en-GB" sz="1400" b="1" dirty="0" err="1"/>
              <a:t>getName</a:t>
            </a:r>
            <a:r>
              <a:rPr lang="en-GB" sz="1400" b="1" dirty="0"/>
              <a:t>() {</a:t>
            </a:r>
          </a:p>
          <a:p>
            <a:r>
              <a:rPr lang="en-GB" sz="1400" b="1" dirty="0"/>
              <a:t>        return name;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class Dog extends Animal {</a:t>
            </a:r>
          </a:p>
          <a:p>
            <a:r>
              <a:rPr lang="en-GB" sz="1400" b="1" dirty="0"/>
              <a:t>    private String breed;</a:t>
            </a:r>
          </a:p>
          <a:p>
            <a:r>
              <a:rPr lang="en-GB" sz="1400" b="1" dirty="0"/>
              <a:t>    Dog(String breed)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this.breed</a:t>
            </a:r>
            <a:r>
              <a:rPr lang="en-GB" sz="1400" b="1" dirty="0"/>
              <a:t> = breed;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    Dog(String name, String breed) {</a:t>
            </a:r>
          </a:p>
          <a:p>
            <a:r>
              <a:rPr lang="en-GB" sz="1400" b="1" dirty="0"/>
              <a:t>        super(name);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this.breed</a:t>
            </a:r>
            <a:r>
              <a:rPr lang="en-GB" sz="1400" b="1" dirty="0"/>
              <a:t> = breed;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    public String </a:t>
            </a:r>
            <a:r>
              <a:rPr lang="en-GB" sz="1400" b="1" dirty="0" err="1"/>
              <a:t>getBreed</a:t>
            </a:r>
            <a:r>
              <a:rPr lang="en-GB" sz="1400" b="1" dirty="0"/>
              <a:t>() {</a:t>
            </a:r>
          </a:p>
          <a:p>
            <a:r>
              <a:rPr lang="en-GB" sz="1400" b="1" dirty="0"/>
              <a:t>        return breed;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Test {</a:t>
            </a:r>
          </a:p>
          <a:p>
            <a:r>
              <a:rPr lang="en-GB" sz="1400" b="1" dirty="0"/>
              <a:t>    public static void main(String[] </a:t>
            </a:r>
            <a:r>
              <a:rPr lang="en-GB" sz="1400" b="1" dirty="0" err="1"/>
              <a:t>args</a:t>
            </a:r>
            <a:r>
              <a:rPr lang="en-GB" sz="1400" b="1" dirty="0"/>
              <a:t>) {</a:t>
            </a:r>
          </a:p>
          <a:p>
            <a:r>
              <a:rPr lang="en-GB" sz="1400" b="1" dirty="0"/>
              <a:t>        Dog dog1 = new Dog("Beagle");</a:t>
            </a:r>
          </a:p>
          <a:p>
            <a:r>
              <a:rPr lang="en-GB" sz="1400" b="1" dirty="0"/>
              <a:t>        Dog dog2 = new Dog("Bubbly", "Poodle");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System.out.println</a:t>
            </a:r>
            <a:r>
              <a:rPr lang="en-GB" sz="1400" b="1" dirty="0"/>
              <a:t>(dog1.getName() + ":" + dog1.getBreed() + ":" + </a:t>
            </a:r>
          </a:p>
          <a:p>
            <a:r>
              <a:rPr lang="en-GB" sz="1400" b="1" dirty="0"/>
              <a:t>                            dog2.getName() + ":" + dog2.getBreed());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70FE6-7843-0143-8A34-5DA008E142DF}"/>
              </a:ext>
            </a:extLst>
          </p:cNvPr>
          <p:cNvSpPr txBox="1"/>
          <p:nvPr/>
        </p:nvSpPr>
        <p:spPr>
          <a:xfrm>
            <a:off x="304800" y="965200"/>
            <a:ext cx="6337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Q4. What will be the result of compiling and executing of the code ?</a:t>
            </a:r>
          </a:p>
          <a:p>
            <a:endParaRPr lang="en-US" dirty="0"/>
          </a:p>
          <a:p>
            <a:r>
              <a:rPr lang="en-US" dirty="0"/>
              <a:t>a) :</a:t>
            </a:r>
            <a:r>
              <a:rPr lang="en-US" dirty="0" err="1"/>
              <a:t>Beagle:Buddly:Poodle</a:t>
            </a:r>
            <a:br>
              <a:rPr lang="en-US" dirty="0"/>
            </a:br>
            <a:r>
              <a:rPr lang="en-US" dirty="0"/>
              <a:t>b) </a:t>
            </a:r>
            <a:r>
              <a:rPr lang="en-US" dirty="0" err="1"/>
              <a:t>null:Beagle:Buddly:Poodle</a:t>
            </a:r>
            <a:br>
              <a:rPr lang="en-US" dirty="0"/>
            </a:br>
            <a:r>
              <a:rPr lang="en-US" dirty="0"/>
              <a:t>c) Compilation error for Animal class</a:t>
            </a:r>
          </a:p>
          <a:p>
            <a:r>
              <a:rPr lang="en-US" dirty="0"/>
              <a:t>d) Compilation error for Anima(String) constructor</a:t>
            </a:r>
          </a:p>
          <a:p>
            <a:r>
              <a:rPr lang="en-US" dirty="0"/>
              <a:t>e) Compilation error for Dog(</a:t>
            </a:r>
            <a:r>
              <a:rPr lang="en-US" dirty="0" err="1"/>
              <a:t>String,String</a:t>
            </a:r>
            <a:r>
              <a:rPr lang="en-US" dirty="0"/>
              <a:t>) constructor</a:t>
            </a:r>
          </a:p>
          <a:p>
            <a:r>
              <a:rPr lang="en-US" dirty="0"/>
              <a:t>f) Compilation error for Dog(String) constructor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D70E3-3A68-6B4D-BED6-63FA47438A42}"/>
              </a:ext>
            </a:extLst>
          </p:cNvPr>
          <p:cNvSpPr txBox="1"/>
          <p:nvPr/>
        </p:nvSpPr>
        <p:spPr>
          <a:xfrm>
            <a:off x="850900" y="5270500"/>
            <a:ext cx="32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f)</a:t>
            </a:r>
          </a:p>
        </p:txBody>
      </p:sp>
    </p:spTree>
    <p:extLst>
      <p:ext uri="{BB962C8B-B14F-4D97-AF65-F5344CB8AC3E}">
        <p14:creationId xmlns:p14="http://schemas.microsoft.com/office/powerpoint/2010/main" val="354119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96D-D708-5D41-9AC4-74507403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Q5. One of the lines in print() method is causing compilation error. Which of below solution will fix the error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3D9E4-C176-4643-A297-182C020DFAFE}"/>
              </a:ext>
            </a:extLst>
          </p:cNvPr>
          <p:cNvSpPr txBox="1"/>
          <p:nvPr/>
        </p:nvSpPr>
        <p:spPr>
          <a:xfrm>
            <a:off x="5549900" y="863600"/>
            <a:ext cx="61341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package </a:t>
            </a:r>
            <a:r>
              <a:rPr lang="en-GB" b="1" dirty="0" err="1"/>
              <a:t>bg.newhorixons.test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A {</a:t>
            </a:r>
          </a:p>
          <a:p>
            <a:r>
              <a:rPr lang="en-GB" b="1" dirty="0"/>
              <a:t>     public int i1 = 1;</a:t>
            </a:r>
          </a:p>
          <a:p>
            <a:r>
              <a:rPr lang="en-GB" b="1" dirty="0"/>
              <a:t>     protected int i2 = 2;</a:t>
            </a:r>
          </a:p>
          <a:p>
            <a:r>
              <a:rPr lang="en-GB" b="1" dirty="0"/>
              <a:t>}</a:t>
            </a:r>
          </a:p>
          <a:p>
            <a:endParaRPr lang="en-GB" b="1" dirty="0"/>
          </a:p>
          <a:p>
            <a:r>
              <a:rPr lang="en-GB" b="1" dirty="0"/>
              <a:t>package </a:t>
            </a:r>
            <a:r>
              <a:rPr lang="en-GB" b="1" dirty="0" err="1"/>
              <a:t>bg.newhorixons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import </a:t>
            </a:r>
            <a:r>
              <a:rPr lang="en-GB" b="1" dirty="0" err="1"/>
              <a:t>bg.newhorixons.test.A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B extends A {</a:t>
            </a:r>
          </a:p>
          <a:p>
            <a:r>
              <a:rPr lang="en-GB" b="1" dirty="0"/>
              <a:t>    public void print() {</a:t>
            </a:r>
          </a:p>
          <a:p>
            <a:r>
              <a:rPr lang="en-GB" b="1" dirty="0"/>
              <a:t>        A </a:t>
            </a:r>
            <a:r>
              <a:rPr lang="en-GB" b="1" dirty="0" err="1"/>
              <a:t>obj</a:t>
            </a:r>
            <a:r>
              <a:rPr lang="en-GB" b="1" dirty="0"/>
              <a:t> = new A();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(obj.i1); //Line 8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(obj.i2); //Line 9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(this.i2); //Line 10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(super.i2); //Line 11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     new B().print();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B7060-0C68-0047-9E60-71E23BC1C213}"/>
              </a:ext>
            </a:extLst>
          </p:cNvPr>
          <p:cNvSpPr txBox="1"/>
          <p:nvPr/>
        </p:nvSpPr>
        <p:spPr>
          <a:xfrm>
            <a:off x="317500" y="1219200"/>
            <a:ext cx="485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Comment the statement at line 8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lphaLcParenR" startAt="2"/>
            </a:pPr>
            <a:r>
              <a:rPr lang="en-US" dirty="0"/>
              <a:t>Comment the statement at line 11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lphaLcParenR" startAt="2"/>
            </a:pPr>
            <a:r>
              <a:rPr lang="en-US" dirty="0"/>
              <a:t> Comment the statement at line 12</a:t>
            </a:r>
          </a:p>
          <a:p>
            <a:pPr marL="342900" indent="-342900">
              <a:buAutoNum type="alphaLcParenR" startAt="2"/>
            </a:pPr>
            <a:endParaRPr lang="en-US" dirty="0"/>
          </a:p>
          <a:p>
            <a:pPr marL="342900" indent="-342900">
              <a:buAutoNum type="alphaLcParenR" startAt="2"/>
            </a:pPr>
            <a:r>
              <a:rPr lang="en-US" dirty="0"/>
              <a:t> Comment the statement at line 9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D8803-FA1E-7B41-8E62-AFD626EF9B8D}"/>
              </a:ext>
            </a:extLst>
          </p:cNvPr>
          <p:cNvSpPr txBox="1"/>
          <p:nvPr/>
        </p:nvSpPr>
        <p:spPr>
          <a:xfrm>
            <a:off x="1054100" y="5359400"/>
            <a:ext cx="322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d) Line 9 as it is protected and not accessible from another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4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998-1101-8D4B-A1D6-01A4A00E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What will be the result of compiling and executing of next code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6DF35-0AE7-5A48-A935-27EA67F64352}"/>
              </a:ext>
            </a:extLst>
          </p:cNvPr>
          <p:cNvSpPr txBox="1"/>
          <p:nvPr/>
        </p:nvSpPr>
        <p:spPr>
          <a:xfrm>
            <a:off x="6565900" y="1079500"/>
            <a:ext cx="535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public class Test {</a:t>
            </a:r>
            <a:br>
              <a:rPr lang="en-GB" dirty="0"/>
            </a:br>
            <a:r>
              <a:rPr lang="en-GB" dirty="0"/>
              <a:t>    private static void m(int x)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("int version");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private static void m(char x)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("char version");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public static void main(String [] </a:t>
            </a:r>
            <a:r>
              <a:rPr lang="en-GB" dirty="0" err="1"/>
              <a:t>args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    int </a:t>
            </a:r>
            <a:r>
              <a:rPr lang="en-GB" dirty="0" err="1"/>
              <a:t>i</a:t>
            </a:r>
            <a:r>
              <a:rPr lang="en-GB" dirty="0"/>
              <a:t> = '5';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i="1" dirty="0"/>
              <a:t>m</a:t>
            </a:r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i="1" dirty="0"/>
              <a:t>m</a:t>
            </a:r>
            <a:r>
              <a:rPr lang="en-GB" dirty="0"/>
              <a:t>('5');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6F2A6-339C-A445-AB47-D72E86BD7CA0}"/>
              </a:ext>
            </a:extLst>
          </p:cNvPr>
          <p:cNvSpPr txBox="1"/>
          <p:nvPr/>
        </p:nvSpPr>
        <p:spPr>
          <a:xfrm>
            <a:off x="469900" y="1181100"/>
            <a:ext cx="5270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int version</a:t>
            </a:r>
          </a:p>
          <a:p>
            <a:r>
              <a:rPr lang="en-US" dirty="0"/>
              <a:t>char version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r>
              <a:rPr lang="en-US" dirty="0"/>
              <a:t>b) Compilation error</a:t>
            </a:r>
          </a:p>
          <a:p>
            <a:endParaRPr lang="en-US" dirty="0"/>
          </a:p>
          <a:p>
            <a:r>
              <a:rPr lang="en-US" dirty="0"/>
              <a:t>c) char version</a:t>
            </a:r>
          </a:p>
          <a:p>
            <a:r>
              <a:rPr lang="en-US" dirty="0"/>
              <a:t>char version</a:t>
            </a:r>
          </a:p>
          <a:p>
            <a:endParaRPr lang="en-US" dirty="0"/>
          </a:p>
          <a:p>
            <a:r>
              <a:rPr lang="en-US" dirty="0"/>
              <a:t>D) char version</a:t>
            </a:r>
          </a:p>
          <a:p>
            <a:r>
              <a:rPr lang="en-US" dirty="0"/>
              <a:t>Int version</a:t>
            </a:r>
          </a:p>
          <a:p>
            <a:endParaRPr lang="en-US" dirty="0"/>
          </a:p>
          <a:p>
            <a:r>
              <a:rPr lang="en-US" dirty="0"/>
              <a:t>e) int version</a:t>
            </a:r>
            <a:br>
              <a:rPr lang="en-US" dirty="0"/>
            </a:br>
            <a:r>
              <a:rPr lang="en-US" dirty="0"/>
              <a:t>int 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5143A-4ECC-A543-B401-82632B23AC71}"/>
              </a:ext>
            </a:extLst>
          </p:cNvPr>
          <p:cNvSpPr txBox="1"/>
          <p:nvPr/>
        </p:nvSpPr>
        <p:spPr>
          <a:xfrm>
            <a:off x="850900" y="5321300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574C-A49D-5D49-B85F-05C69072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05A3-AA8B-C04C-B917-AF8E9750DACB}"/>
              </a:ext>
            </a:extLst>
          </p:cNvPr>
          <p:cNvSpPr txBox="1"/>
          <p:nvPr/>
        </p:nvSpPr>
        <p:spPr>
          <a:xfrm>
            <a:off x="6540500" y="815607"/>
            <a:ext cx="495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class </a:t>
            </a:r>
            <a:r>
              <a:rPr lang="en-GB" sz="1600" b="1" dirty="0" err="1"/>
              <a:t>PenDrive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    int capacity;</a:t>
            </a:r>
          </a:p>
          <a:p>
            <a:r>
              <a:rPr lang="en-GB" sz="1600" b="1" dirty="0"/>
              <a:t>    </a:t>
            </a:r>
            <a:r>
              <a:rPr lang="en-GB" sz="1600" b="1" dirty="0" err="1"/>
              <a:t>PenDrive</a:t>
            </a:r>
            <a:r>
              <a:rPr lang="en-GB" sz="1600" b="1" dirty="0"/>
              <a:t>(int capacity) {</a:t>
            </a:r>
          </a:p>
          <a:p>
            <a:r>
              <a:rPr lang="en-GB" sz="1600" b="1" dirty="0"/>
              <a:t>         </a:t>
            </a:r>
            <a:r>
              <a:rPr lang="en-GB" sz="1600" b="1" dirty="0" err="1"/>
              <a:t>this.capacity</a:t>
            </a:r>
            <a:r>
              <a:rPr lang="en-GB" sz="1600" b="1" dirty="0"/>
              <a:t> = capacity;</a:t>
            </a:r>
          </a:p>
          <a:p>
            <a:r>
              <a:rPr lang="en-GB" sz="1600" b="1" dirty="0"/>
              <a:t>     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class OTG extends </a:t>
            </a:r>
            <a:r>
              <a:rPr lang="en-GB" sz="1600" b="1" dirty="0" err="1"/>
              <a:t>PenDrive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    String type;</a:t>
            </a:r>
          </a:p>
          <a:p>
            <a:r>
              <a:rPr lang="en-GB" sz="1600" b="1" dirty="0"/>
              <a:t>    String make; </a:t>
            </a:r>
          </a:p>
          <a:p>
            <a:r>
              <a:rPr lang="en-GB" sz="1600" b="1" dirty="0"/>
              <a:t>    OTG(int capacity, String type) {</a:t>
            </a:r>
          </a:p>
          <a:p>
            <a:r>
              <a:rPr lang="en-GB" sz="1600" b="1" dirty="0"/>
              <a:t>        /*INSERT-1*/</a:t>
            </a:r>
          </a:p>
          <a:p>
            <a:r>
              <a:rPr lang="en-GB" sz="1600" b="1" dirty="0"/>
              <a:t>} </a:t>
            </a:r>
          </a:p>
          <a:p>
            <a:endParaRPr lang="en-GB" sz="1600" b="1" dirty="0"/>
          </a:p>
          <a:p>
            <a:r>
              <a:rPr lang="en-GB" sz="1600" b="1" dirty="0"/>
              <a:t>     OTG(String make) { </a:t>
            </a:r>
          </a:p>
          <a:p>
            <a:r>
              <a:rPr lang="en-GB" sz="1600" b="1" dirty="0"/>
              <a:t>           /*INSERT-2*/</a:t>
            </a:r>
          </a:p>
          <a:p>
            <a:r>
              <a:rPr lang="en-GB" sz="1600" b="1" dirty="0"/>
              <a:t>          </a:t>
            </a:r>
            <a:r>
              <a:rPr lang="en-GB" sz="1600" b="1" dirty="0" err="1"/>
              <a:t>this.make</a:t>
            </a:r>
            <a:r>
              <a:rPr lang="en-GB" sz="1600" b="1" dirty="0"/>
              <a:t> = make;</a:t>
            </a:r>
          </a:p>
          <a:p>
            <a:r>
              <a:rPr lang="en-GB" sz="1600" b="1" dirty="0"/>
              <a:t>       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Test {</a:t>
            </a:r>
          </a:p>
          <a:p>
            <a:r>
              <a:rPr lang="en-GB" sz="1600" b="1" dirty="0"/>
              <a:t>    public static void main(String[] </a:t>
            </a:r>
            <a:r>
              <a:rPr lang="en-GB" sz="1600" b="1" dirty="0" err="1"/>
              <a:t>args</a:t>
            </a:r>
            <a:r>
              <a:rPr lang="en-GB" sz="1600" b="1" dirty="0"/>
              <a:t>) {</a:t>
            </a:r>
          </a:p>
          <a:p>
            <a:r>
              <a:rPr lang="en-GB" sz="1600" b="1" dirty="0"/>
              <a:t>        OTG </a:t>
            </a:r>
            <a:r>
              <a:rPr lang="en-GB" sz="1600" b="1" dirty="0" err="1"/>
              <a:t>obj</a:t>
            </a:r>
            <a:r>
              <a:rPr lang="en-GB" sz="1600" b="1" dirty="0"/>
              <a:t> = new OTG(128, "TYPE-C");</a:t>
            </a:r>
          </a:p>
          <a:p>
            <a:r>
              <a:rPr lang="en-GB" sz="1600" b="1" dirty="0"/>
              <a:t>         </a:t>
            </a:r>
            <a:r>
              <a:rPr lang="en-GB" sz="1600" b="1" dirty="0" err="1"/>
              <a:t>System.out.println</a:t>
            </a:r>
            <a:r>
              <a:rPr lang="en-GB" sz="1600" b="1" dirty="0"/>
              <a:t>(</a:t>
            </a:r>
            <a:r>
              <a:rPr lang="en-GB" sz="1600" b="1" dirty="0" err="1"/>
              <a:t>obj.capacity</a:t>
            </a:r>
            <a:r>
              <a:rPr lang="en-GB" sz="1600" b="1" dirty="0"/>
              <a:t> + ":" + </a:t>
            </a:r>
            <a:r>
              <a:rPr lang="en-GB" sz="1600" b="1" dirty="0" err="1"/>
              <a:t>obj.type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     }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F037F-1664-774D-8AAC-575BD91A2001}"/>
              </a:ext>
            </a:extLst>
          </p:cNvPr>
          <p:cNvSpPr txBox="1"/>
          <p:nvPr/>
        </p:nvSpPr>
        <p:spPr>
          <a:xfrm>
            <a:off x="279400" y="0"/>
            <a:ext cx="61341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Currently the code causes compilation error.</a:t>
            </a:r>
          </a:p>
          <a:p>
            <a:r>
              <a:rPr lang="en-GB" b="1" dirty="0"/>
              <a:t>Which of the options can successfully print 128:TYPE-C on to the console?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Replace /*INSERT-1*/ with:</a:t>
            </a:r>
          </a:p>
          <a:p>
            <a:r>
              <a:rPr lang="en-GB" dirty="0" err="1"/>
              <a:t>this.type</a:t>
            </a:r>
            <a:r>
              <a:rPr lang="en-GB" dirty="0"/>
              <a:t> = type;</a:t>
            </a:r>
          </a:p>
          <a:p>
            <a:r>
              <a:rPr lang="en-GB" dirty="0"/>
              <a:t>super(capacity);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super(128);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Replace /*INSERT-1*/ with:</a:t>
            </a:r>
          </a:p>
          <a:p>
            <a:r>
              <a:rPr lang="en-GB" dirty="0" err="1"/>
              <a:t>super.capacity</a:t>
            </a:r>
            <a:r>
              <a:rPr lang="en-GB" dirty="0"/>
              <a:t> = capacity;</a:t>
            </a:r>
          </a:p>
          <a:p>
            <a:r>
              <a:rPr lang="en-GB" dirty="0" err="1"/>
              <a:t>this.type</a:t>
            </a:r>
            <a:r>
              <a:rPr lang="en-GB" dirty="0"/>
              <a:t> = type;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super(128);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Replace /*INSERT-1*/ with:</a:t>
            </a:r>
          </a:p>
          <a:p>
            <a:r>
              <a:rPr lang="en-GB" dirty="0"/>
              <a:t>super(capacity);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super(128);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Replace /*INSERT-1*/ with:</a:t>
            </a:r>
          </a:p>
          <a:p>
            <a:r>
              <a:rPr lang="en-GB" dirty="0"/>
              <a:t>super(capacity);</a:t>
            </a:r>
          </a:p>
          <a:p>
            <a:r>
              <a:rPr lang="en-GB" dirty="0" err="1"/>
              <a:t>this.type</a:t>
            </a:r>
            <a:r>
              <a:rPr lang="en-GB" dirty="0"/>
              <a:t> = type;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super(0);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e) None of the other options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3C240-FE67-414F-A945-40DE4277AD87}"/>
              </a:ext>
            </a:extLst>
          </p:cNvPr>
          <p:cNvSpPr txBox="1"/>
          <p:nvPr/>
        </p:nvSpPr>
        <p:spPr>
          <a:xfrm>
            <a:off x="7442200" y="393700"/>
            <a:ext cx="224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d)</a:t>
            </a:r>
            <a:r>
              <a:rPr lang="en-US" dirty="0"/>
              <a:t> Is correct </a:t>
            </a:r>
            <a:r>
              <a:rPr lang="en-US" dirty="0" err="1"/>
              <a:t>answear</a:t>
            </a:r>
            <a:r>
              <a:rPr lang="en-US" dirty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71B7-65B0-3C46-BBC4-FC0F2A0F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Q8 </a:t>
            </a:r>
            <a:r>
              <a:rPr lang="en-GB" dirty="0"/>
              <a:t>Which of the following 3 statements are true?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A994D-8AFA-2846-8B1E-40E08EB66F93}"/>
              </a:ext>
            </a:extLst>
          </p:cNvPr>
          <p:cNvSpPr txBox="1"/>
          <p:nvPr/>
        </p:nvSpPr>
        <p:spPr>
          <a:xfrm>
            <a:off x="7454900" y="698501"/>
            <a:ext cx="429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package </a:t>
            </a:r>
            <a:r>
              <a:rPr lang="en-GB" b="1" dirty="0" err="1"/>
              <a:t>bg.newhotrizons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A {</a:t>
            </a:r>
          </a:p>
          <a:p>
            <a:r>
              <a:rPr lang="en-GB" b="1" dirty="0"/>
              <a:t>    public int i1;</a:t>
            </a:r>
          </a:p>
          <a:p>
            <a:r>
              <a:rPr lang="en-GB" b="1" dirty="0"/>
              <a:t>    protected int i2;</a:t>
            </a:r>
          </a:p>
          <a:p>
            <a:r>
              <a:rPr lang="en-GB" b="1" dirty="0"/>
              <a:t>    int i3;</a:t>
            </a:r>
          </a:p>
          <a:p>
            <a:r>
              <a:rPr lang="en-GB" b="1" dirty="0"/>
              <a:t>    private int i4;</a:t>
            </a:r>
          </a:p>
          <a:p>
            <a:r>
              <a:rPr lang="en-GB" b="1" dirty="0"/>
              <a:t>}</a:t>
            </a:r>
          </a:p>
          <a:p>
            <a:endParaRPr lang="en-GB" b="1" dirty="0"/>
          </a:p>
          <a:p>
            <a:r>
              <a:rPr lang="en-GB" b="1" dirty="0"/>
              <a:t>//</a:t>
            </a:r>
            <a:r>
              <a:rPr lang="en-GB" b="1" dirty="0" err="1"/>
              <a:t>TestA.java</a:t>
            </a:r>
            <a:endParaRPr lang="en-GB" b="1" dirty="0"/>
          </a:p>
          <a:p>
            <a:r>
              <a:rPr lang="en-GB" b="1" dirty="0"/>
              <a:t>package </a:t>
            </a:r>
            <a:r>
              <a:rPr lang="en-GB" b="1" dirty="0" err="1"/>
              <a:t>bg.newhotrizons.test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import </a:t>
            </a:r>
            <a:r>
              <a:rPr lang="en-GB" b="1" dirty="0" err="1"/>
              <a:t>bg.newhotrizon.A</a:t>
            </a:r>
            <a:r>
              <a:rPr lang="en-GB" b="1" dirty="0"/>
              <a:t>; //Line 3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</a:t>
            </a:r>
            <a:r>
              <a:rPr lang="en-GB" b="1" dirty="0" err="1"/>
              <a:t>TestA</a:t>
            </a:r>
            <a:r>
              <a:rPr lang="en-GB" b="1" dirty="0"/>
              <a:t>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A </a:t>
            </a:r>
            <a:r>
              <a:rPr lang="en-GB" b="1" dirty="0" err="1"/>
              <a:t>obj</a:t>
            </a:r>
            <a:r>
              <a:rPr lang="en-GB" b="1" dirty="0"/>
              <a:t> = new A(); //Line 7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(obj.i1); //Line 8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(obj.i2); //Line 9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System.out.println</a:t>
            </a:r>
            <a:r>
              <a:rPr lang="en-GB" b="1" dirty="0"/>
              <a:t>(obj.i3); //Line 10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System.out.println</a:t>
            </a:r>
            <a:r>
              <a:rPr lang="en-GB" b="1" dirty="0"/>
              <a:t>(obj.i4); //Line 11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03A83-E226-5D4B-AB95-6826E4319F85}"/>
              </a:ext>
            </a:extLst>
          </p:cNvPr>
          <p:cNvSpPr txBox="1"/>
          <p:nvPr/>
        </p:nvSpPr>
        <p:spPr>
          <a:xfrm>
            <a:off x="647700" y="1168400"/>
            <a:ext cx="642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Which of the following 3 statements are true?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Line 8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Line 3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Line 7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Line 11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e) Line 10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f) Line 9 causes compilation error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0ABC4-EF3F-B34D-B94A-3AD0374DB709}"/>
              </a:ext>
            </a:extLst>
          </p:cNvPr>
          <p:cNvSpPr txBox="1"/>
          <p:nvPr/>
        </p:nvSpPr>
        <p:spPr>
          <a:xfrm>
            <a:off x="1079500" y="5969000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d, e, 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615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1904</Words>
  <Application>Microsoft Macintosh PowerPoint</Application>
  <PresentationFormat>Widescreen</PresentationFormat>
  <Paragraphs>266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Bg_NewHoriozons_Template</vt:lpstr>
      <vt:lpstr>Quiz Abstraction Interfaces Inheritance</vt:lpstr>
      <vt:lpstr>Q1. What will be the result of compilating and executing the code? </vt:lpstr>
      <vt:lpstr>Q2 Which of these access modifiers can be used for a top level interface?</vt:lpstr>
      <vt:lpstr>Q3 </vt:lpstr>
      <vt:lpstr>PowerPoint Presentation</vt:lpstr>
      <vt:lpstr>Q5. One of the lines in print() method is causing compilation error. Which of below solution will fix the error ? </vt:lpstr>
      <vt:lpstr>Q6 What will be the result of compiling and executing of next code ?</vt:lpstr>
      <vt:lpstr>Q7 </vt:lpstr>
      <vt:lpstr>Q8 Which of the following 3 statements are true?</vt:lpstr>
      <vt:lpstr>Q9 What is the result of compiling and executing of next code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57</cp:revision>
  <dcterms:created xsi:type="dcterms:W3CDTF">2018-02-13T14:06:57Z</dcterms:created>
  <dcterms:modified xsi:type="dcterms:W3CDTF">2021-02-05T16:06:34Z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